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92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PRDA-05: Unlocking Insights from 10 Shopping Malls (2021–2023)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017" y="724853"/>
            <a:ext cx="7725966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Driving Future Success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017" y="2427208"/>
            <a:ext cx="202525" cy="20252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17" y="2682835"/>
            <a:ext cx="3761661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9017" y="2829758"/>
            <a:ext cx="3761661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&amp; Power BI Analysis Completed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09017" y="3617476"/>
            <a:ext cx="3761661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execution of comprehensive data analysis and dashboard development.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3203" y="2427208"/>
            <a:ext cx="202525" cy="202525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203" y="2703076"/>
            <a:ext cx="3761780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673203" y="2829758"/>
            <a:ext cx="356854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Actionable Insights Generated</a:t>
            </a:r>
            <a:endParaRPr lang="en-US" sz="2050" dirty="0"/>
          </a:p>
        </p:txBody>
      </p:sp>
      <p:sp>
        <p:nvSpPr>
          <p:cNvPr id="11" name="Text 4"/>
          <p:cNvSpPr/>
          <p:nvPr/>
        </p:nvSpPr>
        <p:spPr>
          <a:xfrm>
            <a:off x="4673203" y="3284339"/>
            <a:ext cx="3761780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of key revenue segments and deep understanding of buying behaviors.</a:t>
            </a:r>
            <a:endParaRPr lang="en-US" sz="15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017" y="4969788"/>
            <a:ext cx="202525" cy="202525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017" y="5245656"/>
            <a:ext cx="7725966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09017" y="5412819"/>
            <a:ext cx="451985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Strategy Recommendations</a:t>
            </a:r>
            <a:endParaRPr lang="en-US" sz="2050" dirty="0"/>
          </a:p>
        </p:txBody>
      </p:sp>
      <p:sp>
        <p:nvSpPr>
          <p:cNvPr id="15" name="Text 6"/>
          <p:cNvSpPr/>
          <p:nvPr/>
        </p:nvSpPr>
        <p:spPr>
          <a:xfrm>
            <a:off x="709017" y="5867400"/>
            <a:ext cx="77259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directly support improved marketing, sales, and customer targeting initiatives.</a:t>
            </a:r>
            <a:endParaRPr lang="en-US" sz="1550" dirty="0"/>
          </a:p>
        </p:txBody>
      </p:sp>
      <p:sp>
        <p:nvSpPr>
          <p:cNvPr id="16" name="Text 7"/>
          <p:cNvSpPr/>
          <p:nvPr/>
        </p:nvSpPr>
        <p:spPr>
          <a:xfrm>
            <a:off x="709017" y="6971586"/>
            <a:ext cx="6142196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Successfully Completed.</a:t>
            </a:r>
            <a:endParaRPr lang="en-US" sz="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990" y="956905"/>
            <a:ext cx="7095649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Overview: Illuminating Retail Trends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488990" y="1835587"/>
            <a:ext cx="8166021" cy="1265039"/>
          </a:xfrm>
          <a:prstGeom prst="roundRect">
            <a:avLst>
              <a:gd name="adj" fmla="val 5783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0" y="1820347"/>
            <a:ext cx="8166021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1626037"/>
            <a:ext cx="419100" cy="4191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8180" y="1751767"/>
            <a:ext cx="167640" cy="1676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3890" y="2184916"/>
            <a:ext cx="2591157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&amp; Revenue Analysis</a:t>
            </a:r>
            <a:endParaRPr lang="en-US" sz="1400" dirty="0"/>
          </a:p>
        </p:txBody>
      </p:sp>
      <p:sp>
        <p:nvSpPr>
          <p:cNvPr id="9" name="Text 3"/>
          <p:cNvSpPr/>
          <p:nvPr/>
        </p:nvSpPr>
        <p:spPr>
          <a:xfrm>
            <a:off x="643890" y="2498527"/>
            <a:ext cx="7856220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review of customer transactions, revenue streams, and emerging purchase trends across all malls.</a:t>
            </a:r>
            <a:endParaRPr lang="en-US" sz="1100" dirty="0"/>
          </a:p>
        </p:txBody>
      </p:sp>
      <p:sp>
        <p:nvSpPr>
          <p:cNvPr id="10" name="Shape 4"/>
          <p:cNvSpPr/>
          <p:nvPr/>
        </p:nvSpPr>
        <p:spPr>
          <a:xfrm>
            <a:off x="488990" y="3449836"/>
            <a:ext cx="8166021" cy="1041440"/>
          </a:xfrm>
          <a:prstGeom prst="roundRect">
            <a:avLst>
              <a:gd name="adj" fmla="val 7024"/>
            </a:avLst>
          </a:prstGeom>
          <a:solidFill>
            <a:srgbClr val="FFFFFF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0" y="3434596"/>
            <a:ext cx="8166021" cy="6096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3240286"/>
            <a:ext cx="419100" cy="41910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8180" y="3366016"/>
            <a:ext cx="167640" cy="16764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43890" y="3799165"/>
            <a:ext cx="183856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SQL-Driven Insights</a:t>
            </a:r>
            <a:endParaRPr lang="en-US" sz="1400" dirty="0"/>
          </a:p>
        </p:txBody>
      </p:sp>
      <p:sp>
        <p:nvSpPr>
          <p:cNvPr id="15" name="Text 6"/>
          <p:cNvSpPr/>
          <p:nvPr/>
        </p:nvSpPr>
        <p:spPr>
          <a:xfrm>
            <a:off x="643890" y="4112776"/>
            <a:ext cx="785622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SQL for in-depth query-based analysis, extracting actionable intelligence from raw data.</a:t>
            </a:r>
            <a:endParaRPr lang="en-US" sz="1100" dirty="0"/>
          </a:p>
        </p:txBody>
      </p:sp>
      <p:sp>
        <p:nvSpPr>
          <p:cNvPr id="16" name="Shape 7"/>
          <p:cNvSpPr/>
          <p:nvPr/>
        </p:nvSpPr>
        <p:spPr>
          <a:xfrm>
            <a:off x="488990" y="4840486"/>
            <a:ext cx="8166021" cy="1041440"/>
          </a:xfrm>
          <a:prstGeom prst="roundRect">
            <a:avLst>
              <a:gd name="adj" fmla="val 7024"/>
            </a:avLst>
          </a:prstGeom>
          <a:solidFill>
            <a:srgbClr val="FFFFFF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0" y="4825246"/>
            <a:ext cx="8166021" cy="6096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4630936"/>
            <a:ext cx="419100" cy="41910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8180" y="4756666"/>
            <a:ext cx="167640" cy="16764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3890" y="5189815"/>
            <a:ext cx="254865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Power BI Dashboard</a:t>
            </a:r>
            <a:endParaRPr lang="en-US" sz="1400" dirty="0"/>
          </a:p>
        </p:txBody>
      </p:sp>
      <p:sp>
        <p:nvSpPr>
          <p:cNvPr id="21" name="Text 9"/>
          <p:cNvSpPr/>
          <p:nvPr/>
        </p:nvSpPr>
        <p:spPr>
          <a:xfrm>
            <a:off x="643890" y="5503426"/>
            <a:ext cx="785622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 dynamic Power BI dashboard for intuitive data visualization and ongoing performance monitoring.</a:t>
            </a:r>
            <a:endParaRPr lang="en-US" sz="1100" dirty="0"/>
          </a:p>
        </p:txBody>
      </p:sp>
      <p:sp>
        <p:nvSpPr>
          <p:cNvPr id="22" name="Shape 10"/>
          <p:cNvSpPr/>
          <p:nvPr/>
        </p:nvSpPr>
        <p:spPr>
          <a:xfrm>
            <a:off x="488990" y="6231136"/>
            <a:ext cx="8166021" cy="1041440"/>
          </a:xfrm>
          <a:prstGeom prst="roundRect">
            <a:avLst>
              <a:gd name="adj" fmla="val 7024"/>
            </a:avLst>
          </a:prstGeom>
          <a:solidFill>
            <a:srgbClr val="FFFFFF"/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0" y="6215896"/>
            <a:ext cx="8166021" cy="6096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6021586"/>
            <a:ext cx="419100" cy="419100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8180" y="6147316"/>
            <a:ext cx="167640" cy="167640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43890" y="6580465"/>
            <a:ext cx="2205752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Segment Identification</a:t>
            </a:r>
            <a:endParaRPr lang="en-US" sz="1400" dirty="0"/>
          </a:p>
        </p:txBody>
      </p:sp>
      <p:sp>
        <p:nvSpPr>
          <p:cNvPr id="27" name="Text 12"/>
          <p:cNvSpPr/>
          <p:nvPr/>
        </p:nvSpPr>
        <p:spPr>
          <a:xfrm>
            <a:off x="643890" y="6894076"/>
            <a:ext cx="785622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Pinpointed critical customer segments and primary revenue drivers to optimize marketing and sales strategies.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450" y="587216"/>
            <a:ext cx="683752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Performance Indicators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0450" y="1367671"/>
            <a:ext cx="5324237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Strong Mall-Level Customer Activity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40450" y="2208252"/>
            <a:ext cx="2378035" cy="69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₹2.37M</a:t>
            </a:r>
            <a:endParaRPr lang="en-US" sz="5450" dirty="0"/>
          </a:p>
        </p:txBody>
      </p:sp>
      <p:sp>
        <p:nvSpPr>
          <p:cNvPr id="6" name="Text 3"/>
          <p:cNvSpPr/>
          <p:nvPr/>
        </p:nvSpPr>
        <p:spPr>
          <a:xfrm>
            <a:off x="740450" y="3170634"/>
            <a:ext cx="237803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Revenue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40450" y="3645456"/>
            <a:ext cx="2378035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Generated across all 10 shopping malls.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382923" y="2208252"/>
            <a:ext cx="2378035" cy="69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3K</a:t>
            </a:r>
            <a:endParaRPr lang="en-US" sz="5450" dirty="0"/>
          </a:p>
        </p:txBody>
      </p:sp>
      <p:sp>
        <p:nvSpPr>
          <p:cNvPr id="9" name="Text 6"/>
          <p:cNvSpPr/>
          <p:nvPr/>
        </p:nvSpPr>
        <p:spPr>
          <a:xfrm>
            <a:off x="3382923" y="3170634"/>
            <a:ext cx="237803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Quantity Sold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3382923" y="3645456"/>
            <a:ext cx="2378035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Reflecting high product demand.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25396" y="2208252"/>
            <a:ext cx="2378035" cy="69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1K</a:t>
            </a:r>
            <a:endParaRPr lang="en-US" sz="5450" dirty="0"/>
          </a:p>
        </p:txBody>
      </p:sp>
      <p:sp>
        <p:nvSpPr>
          <p:cNvPr id="12" name="Text 9"/>
          <p:cNvSpPr/>
          <p:nvPr/>
        </p:nvSpPr>
        <p:spPr>
          <a:xfrm>
            <a:off x="6025396" y="3170634"/>
            <a:ext cx="237803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Transactions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025396" y="3645456"/>
            <a:ext cx="2378035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Indicating frequent customer engagement.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3382923" y="5189696"/>
            <a:ext cx="2378035" cy="69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1K</a:t>
            </a:r>
            <a:endParaRPr lang="en-US" sz="5450" dirty="0"/>
          </a:p>
        </p:txBody>
      </p:sp>
      <p:sp>
        <p:nvSpPr>
          <p:cNvPr id="15" name="Text 12"/>
          <p:cNvSpPr/>
          <p:nvPr/>
        </p:nvSpPr>
        <p:spPr>
          <a:xfrm>
            <a:off x="3382923" y="6152078"/>
            <a:ext cx="237803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Customers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3382923" y="6626900"/>
            <a:ext cx="2378035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substantial and engaged customer base.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773" y="365998"/>
            <a:ext cx="5344954" cy="437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Gender-Based Shopping Dynamics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65773" y="1153001"/>
            <a:ext cx="299442" cy="299442"/>
          </a:xfrm>
          <a:prstGeom prst="roundRect">
            <a:avLst>
              <a:gd name="adj" fmla="val 666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61" y="1197531"/>
            <a:ext cx="210145" cy="2101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8208" y="1198721"/>
            <a:ext cx="175140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Female Shoppers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98208" y="1550551"/>
            <a:ext cx="625471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62% of total shopping activity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5773" y="2029539"/>
            <a:ext cx="299442" cy="299442"/>
          </a:xfrm>
          <a:prstGeom prst="roundRect">
            <a:avLst>
              <a:gd name="adj" fmla="val 666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361" y="2074069"/>
            <a:ext cx="210145" cy="2101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8208" y="2075259"/>
            <a:ext cx="1751409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Male Shoppers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98208" y="2427089"/>
            <a:ext cx="625471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38% of total shopping activity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485102" y="1136333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Insights: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485102" y="1531977"/>
            <a:ext cx="668714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Frequency: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Females consistently shop more often than males.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85102" y="1791414"/>
            <a:ext cx="668714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Volume: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More products are sold to female customers.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85102" y="2050852"/>
            <a:ext cx="668714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Revenue:</a:t>
            </a: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Female shoppers drive significantly higher revenue for the malls.</a:t>
            </a:r>
            <a:endParaRPr lang="en-US" sz="10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02" y="2413397"/>
            <a:ext cx="6687145" cy="6687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862" y="477798"/>
            <a:ext cx="7337465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 Group Insights: Revenue Drivers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6862" y="1394936"/>
            <a:ext cx="1341667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which age groups generate the most revenue is crucial for targeted marketing.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6862" y="1867257"/>
            <a:ext cx="1341596" cy="1013103"/>
          </a:xfrm>
          <a:prstGeom prst="roundRect">
            <a:avLst>
              <a:gd name="adj" fmla="val 25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55740" y="2221349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121813" y="2040612"/>
            <a:ext cx="14981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60+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21813" y="2429708"/>
            <a:ext cx="149816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Mature Shoppers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2035135" y="2870835"/>
            <a:ext cx="11901726" cy="11430"/>
          </a:xfrm>
          <a:prstGeom prst="roundRect">
            <a:avLst>
              <a:gd name="adj" fmla="val 2275704"/>
            </a:avLst>
          </a:prstGeom>
          <a:solidFill>
            <a:srgbClr val="BACFDD"/>
          </a:solidFill>
          <a:ln/>
        </p:spPr>
      </p:sp>
      <p:sp>
        <p:nvSpPr>
          <p:cNvPr id="9" name="Shape 7"/>
          <p:cNvSpPr/>
          <p:nvPr/>
        </p:nvSpPr>
        <p:spPr>
          <a:xfrm>
            <a:off x="606862" y="2967038"/>
            <a:ext cx="2683312" cy="1013103"/>
          </a:xfrm>
          <a:prstGeom prst="roundRect">
            <a:avLst>
              <a:gd name="adj" fmla="val 25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26538" y="3321129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3463528" y="3140393"/>
            <a:ext cx="172497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45–59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463528" y="3529489"/>
            <a:ext cx="172497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Experienced Buyers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3376851" y="3970615"/>
            <a:ext cx="10560010" cy="11430"/>
          </a:xfrm>
          <a:prstGeom prst="roundRect">
            <a:avLst>
              <a:gd name="adj" fmla="val 2275704"/>
            </a:avLst>
          </a:prstGeom>
          <a:solidFill>
            <a:srgbClr val="BACFDD"/>
          </a:solidFill>
          <a:ln/>
        </p:spPr>
      </p:sp>
      <p:sp>
        <p:nvSpPr>
          <p:cNvPr id="14" name="Shape 12"/>
          <p:cNvSpPr/>
          <p:nvPr/>
        </p:nvSpPr>
        <p:spPr>
          <a:xfrm>
            <a:off x="606862" y="4066818"/>
            <a:ext cx="4024908" cy="1013103"/>
          </a:xfrm>
          <a:prstGeom prst="roundRect">
            <a:avLst>
              <a:gd name="adj" fmla="val 25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497336" y="4420910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4805124" y="4240173"/>
            <a:ext cx="116383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18–24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805124" y="4629269"/>
            <a:ext cx="116383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4718447" y="5070396"/>
            <a:ext cx="9218414" cy="11430"/>
          </a:xfrm>
          <a:prstGeom prst="roundRect">
            <a:avLst>
              <a:gd name="adj" fmla="val 2275704"/>
            </a:avLst>
          </a:prstGeom>
          <a:solidFill>
            <a:srgbClr val="BACFDD"/>
          </a:solidFill>
          <a:ln/>
        </p:spPr>
      </p:sp>
      <p:sp>
        <p:nvSpPr>
          <p:cNvPr id="19" name="Shape 17"/>
          <p:cNvSpPr/>
          <p:nvPr/>
        </p:nvSpPr>
        <p:spPr>
          <a:xfrm>
            <a:off x="606862" y="5166598"/>
            <a:ext cx="5366623" cy="1013103"/>
          </a:xfrm>
          <a:prstGeom prst="roundRect">
            <a:avLst>
              <a:gd name="adj" fmla="val 25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168253" y="5520690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6146840" y="5339953"/>
            <a:ext cx="204454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35–44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146840" y="5729049"/>
            <a:ext cx="204454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 Consumers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6060162" y="6170176"/>
            <a:ext cx="7876699" cy="11430"/>
          </a:xfrm>
          <a:prstGeom prst="roundRect">
            <a:avLst>
              <a:gd name="adj" fmla="val 2275704"/>
            </a:avLst>
          </a:prstGeom>
          <a:solidFill>
            <a:srgbClr val="BACFDD"/>
          </a:solidFill>
          <a:ln/>
        </p:spPr>
      </p:sp>
      <p:sp>
        <p:nvSpPr>
          <p:cNvPr id="24" name="Shape 22"/>
          <p:cNvSpPr/>
          <p:nvPr/>
        </p:nvSpPr>
        <p:spPr>
          <a:xfrm>
            <a:off x="606862" y="6266378"/>
            <a:ext cx="6708338" cy="1013103"/>
          </a:xfrm>
          <a:prstGeom prst="roundRect">
            <a:avLst>
              <a:gd name="adj" fmla="val 2567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839051" y="6620470"/>
            <a:ext cx="24384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88555" y="6439733"/>
            <a:ext cx="216193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25–34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488555" y="6828830"/>
            <a:ext cx="216193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Revenue Group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606862" y="7474506"/>
            <a:ext cx="1341667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25–34 age group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represents the most profitable segment, demanding focused engagement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5049" y="754737"/>
            <a:ext cx="7906703" cy="1162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Performance: Dominant Demands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05049" y="2182654"/>
            <a:ext cx="7906703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top-performing categories by quantity sold helps optimize inventory and merchandising.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5049" y="2947273"/>
            <a:ext cx="707112" cy="1060609"/>
          </a:xfrm>
          <a:prstGeom prst="roundRect">
            <a:avLst>
              <a:gd name="adj" fmla="val 36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029" y="3344942"/>
            <a:ext cx="265152" cy="2651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88850" y="3123962"/>
            <a:ext cx="232600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Clothing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988850" y="3520678"/>
            <a:ext cx="702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Consistently the highest-selling category, indicating strong fashion demand.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105049" y="4184571"/>
            <a:ext cx="707112" cy="1315879"/>
          </a:xfrm>
          <a:prstGeom prst="roundRect">
            <a:avLst>
              <a:gd name="adj" fmla="val 36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029" y="4709874"/>
            <a:ext cx="265152" cy="2651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88850" y="4361259"/>
            <a:ext cx="232600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Cosmetics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6988850" y="4757976"/>
            <a:ext cx="702290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high-volume category, reflecting consistent consumer interest in beauty products.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6105049" y="5677138"/>
            <a:ext cx="707112" cy="1315879"/>
          </a:xfrm>
          <a:prstGeom prst="roundRect">
            <a:avLst>
              <a:gd name="adj" fmla="val 36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029" y="6202442"/>
            <a:ext cx="265152" cy="26515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88850" y="5853827"/>
            <a:ext cx="232600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Food &amp; Beverage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6988850" y="6250543"/>
            <a:ext cx="702290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Steady demand for convenience and dining options within the mall environment.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105049" y="7191851"/>
            <a:ext cx="79067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significant categories include </a:t>
            </a: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Toys, Shoes, Books, Souvenirs, and Technology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63447"/>
            <a:ext cx="74360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Method Preferences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094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how customers pay guides financial service offerings and operational efficiency.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708083"/>
            <a:ext cx="3505200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08083"/>
            <a:ext cx="2103120" cy="2707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25910" y="3708083"/>
            <a:ext cx="523161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60%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309" y="42494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Credit Card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8309" y="4735592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preferred method, signaling a reliance on digital and deferred payment options.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19819" y="3708083"/>
            <a:ext cx="3504367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3708083"/>
            <a:ext cx="1051203" cy="2707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886587" y="3708083"/>
            <a:ext cx="523994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30%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219819" y="42494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Debit Card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19819" y="473559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 usage, catering to those who prefer direct bank deductions.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81329" y="3708083"/>
            <a:ext cx="3554730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3708083"/>
            <a:ext cx="355402" cy="2707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398460" y="3708083"/>
            <a:ext cx="473631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10%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681329" y="42494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Cash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81329" y="4735592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used, reflecting a broader societal shift towards cashless transactions.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58309" y="60194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strongly prefer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fast, digital, and cashless transactions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emphasizing convenience and security.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371" y="936546"/>
            <a:ext cx="12660154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Analysis Summary: Uncovering Behavioral Patterns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14" y="1976854"/>
            <a:ext cx="293251" cy="293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9808" y="1970723"/>
            <a:ext cx="331946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Female Customer Dominance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19808" y="2409587"/>
            <a:ext cx="1262622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queries confirm that female customers lead across transactions, quantity purchased, and overall revenue generated.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14" y="3119497"/>
            <a:ext cx="293251" cy="2932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19808" y="3113365"/>
            <a:ext cx="333613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Category-Specific Purchases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19808" y="3552230"/>
            <a:ext cx="1262622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patterns for specific categories vary significantly based on both age and gender demographics.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14" y="4262140"/>
            <a:ext cx="293251" cy="2932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19808" y="4256008"/>
            <a:ext cx="341102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Adults (26-35) Lead in Volume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19808" y="4694873"/>
            <a:ext cx="1262622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Adults in the 26-35 age bracket consistently purchase the highest volume of products.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14" y="5404783"/>
            <a:ext cx="293251" cy="2932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19808" y="5398651"/>
            <a:ext cx="376308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Middle-Aged High-Value Revenue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319808" y="5837515"/>
            <a:ext cx="1262622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not always highest in quantity, middle-aged groups contribute significantly to high-value revenues.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714" y="6547425"/>
            <a:ext cx="293251" cy="29325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19808" y="6541294"/>
            <a:ext cx="309955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Payment Preferences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319808" y="6980158"/>
            <a:ext cx="1262622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method analysis reveals distinct patterns, highlighting customer inclinations towards digital transactions.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4110"/>
            <a:ext cx="100782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Actionable Insights for Business Growth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00087"/>
            <a:ext cx="4226838" cy="2330887"/>
          </a:xfrm>
          <a:prstGeom prst="roundRect">
            <a:avLst>
              <a:gd name="adj" fmla="val 2230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824282"/>
            <a:ext cx="32343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Female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310414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 marketing campaigns and product assortments to significantly engage female shoppers.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600087"/>
            <a:ext cx="4226838" cy="2330887"/>
          </a:xfrm>
          <a:prstGeom prst="roundRect">
            <a:avLst>
              <a:gd name="adj" fmla="val 2230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2824282"/>
            <a:ext cx="33620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Prioritize Age Group 25–34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3310414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digital advertising and promotions on this high-revenue demographic.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600087"/>
            <a:ext cx="4226957" cy="2330887"/>
          </a:xfrm>
          <a:prstGeom prst="roundRect">
            <a:avLst>
              <a:gd name="adj" fmla="val 2230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2824282"/>
            <a:ext cx="37785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Clothing &amp; Cosmetics Inventory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3666649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stock and visibility for these top-performing product categories.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147548"/>
            <a:ext cx="6448544" cy="1627942"/>
          </a:xfrm>
          <a:prstGeom prst="roundRect">
            <a:avLst>
              <a:gd name="adj" fmla="val 319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04" y="5371743"/>
            <a:ext cx="42570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Promote Digital Payment Benefits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5857875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credit card cashback or loyalty programs to encourage preferred payment methods.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428" y="5147548"/>
            <a:ext cx="6448663" cy="1627942"/>
          </a:xfrm>
          <a:prstGeom prst="roundRect">
            <a:avLst>
              <a:gd name="adj" fmla="val 3194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47623" y="5371743"/>
            <a:ext cx="47071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Leverage Category Data for Inventory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7623" y="5857875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detailed category performance data to streamline inventory management and reduce waste.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657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 BHOI</cp:lastModifiedBy>
  <cp:revision>2</cp:revision>
  <dcterms:created xsi:type="dcterms:W3CDTF">2025-12-07T11:34:24Z</dcterms:created>
  <dcterms:modified xsi:type="dcterms:W3CDTF">2025-12-07T11:44:42Z</dcterms:modified>
</cp:coreProperties>
</file>